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86B5-A376-4EF9-A370-C270B47503F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3475-B641-4EA5-A34E-812FDAAFB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86B5-A376-4EF9-A370-C270B47503F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3475-B641-4EA5-A34E-812FDAAFB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86B5-A376-4EF9-A370-C270B47503F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3475-B641-4EA5-A34E-812FDAAFB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86B5-A376-4EF9-A370-C270B47503F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3475-B641-4EA5-A34E-812FDAAFB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86B5-A376-4EF9-A370-C270B47503F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3475-B641-4EA5-A34E-812FDAAFB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86B5-A376-4EF9-A370-C270B47503F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3475-B641-4EA5-A34E-812FDAAFB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86B5-A376-4EF9-A370-C270B47503F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3475-B641-4EA5-A34E-812FDAAFB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86B5-A376-4EF9-A370-C270B47503F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3475-B641-4EA5-A34E-812FDAAFB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86B5-A376-4EF9-A370-C270B47503F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3475-B641-4EA5-A34E-812FDAAFB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86B5-A376-4EF9-A370-C270B47503F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3475-B641-4EA5-A34E-812FDAAFB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86B5-A376-4EF9-A370-C270B47503F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43475-B641-4EA5-A34E-812FDAAFB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4000"/>
            <a:lum/>
          </a:blip>
          <a:srcRect/>
          <a:stretch>
            <a:fillRect l="-22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786B5-A376-4EF9-A370-C270B47503F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43475-B641-4EA5-A34E-812FDAAFBE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2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109" y="114568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СТОМАТОЛОШКЕ ИНТЕРВЕНЦИЈЕ И ОБОЉЕЊА КОД КОЈИХ ЈЕ ИНДИКОВАНА ПРИМЕНА АНТИБИОТИКА</a:t>
            </a:r>
            <a:endParaRPr lang="en-US" b="1" dirty="0">
              <a:latin typeface="Adobe Garamond Pro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576776" y="5682175"/>
            <a:ext cx="6400800" cy="1752600"/>
          </a:xfrm>
        </p:spPr>
        <p:txBody>
          <a:bodyPr/>
          <a:lstStyle/>
          <a:p>
            <a:r>
              <a:rPr lang="sr-Cyrl-RS" dirty="0" smtClean="0"/>
              <a:t>Доц. др Александра Арнаут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274638"/>
            <a:ext cx="850392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Хронична бубрежна инсуфицијенција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Пацијенти са ХБИ представљају пацијенте ризика у стоматолошкој пракси. </a:t>
            </a:r>
          </a:p>
          <a:p>
            <a:r>
              <a:rPr lang="sr-Cyrl-RS" sz="2400" dirty="0" smtClean="0"/>
              <a:t>Због компромитоване фунције екскреције, ординирање лекова у ових пацијената (у стоматологији се посебно односи на ординирање антибиотика) захтева посебну опрезност. </a:t>
            </a:r>
          </a:p>
          <a:p>
            <a:r>
              <a:rPr lang="sr-Cyrl-RS" sz="2400" dirty="0" smtClean="0"/>
              <a:t>Са стоматолошког аспекта, најважнији су пацијенти који се налазе на </a:t>
            </a:r>
            <a:r>
              <a:rPr lang="sr-Cyrl-RS" sz="2400" b="1" dirty="0" smtClean="0"/>
              <a:t>хемодијализи</a:t>
            </a:r>
            <a:r>
              <a:rPr lang="sr-Cyrl-RS" sz="2400" dirty="0" smtClean="0"/>
              <a:t> или им је извршена </a:t>
            </a:r>
            <a:r>
              <a:rPr lang="sr-Cyrl-RS" sz="2400" b="1" dirty="0" smtClean="0"/>
              <a:t>трансплантација бубрега</a:t>
            </a:r>
            <a:r>
              <a:rPr lang="sr-Cyrl-R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Пацијенти на хемодијализи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929" y="995289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Потребно је нагласити да је хемодијализа заправо део припреме за крваве стоматолошке интервенције. Треба узети у обзир да су ови пацијенти на терапији хепарином за време дијализе.</a:t>
            </a:r>
          </a:p>
          <a:p>
            <a:r>
              <a:rPr lang="sr-Cyrl-RS" sz="2400" dirty="0" smtClean="0"/>
              <a:t> Још један проблем представља и повећана склоност ка настанку инфекције, па су стоматолози ограничени избором и дозом одређеног антибиотика. </a:t>
            </a:r>
          </a:p>
        </p:txBody>
      </p:sp>
      <p:pic>
        <p:nvPicPr>
          <p:cNvPr id="4" name="Picture 3" descr="IMG-20230130-WA0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13870"/>
            <a:ext cx="9144000" cy="4051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794" y="1065627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600" dirty="0" smtClean="0"/>
              <a:t>Саветује се употреба антибиотика широког спектра. Због измењене функције бубрега, не препоручује се примена аминогликозида, аспирина, пеницилина, тетрациклина, цефалоспорина. </a:t>
            </a:r>
          </a:p>
          <a:p>
            <a:r>
              <a:rPr lang="sr-Cyrl-RS" sz="2600" dirty="0" smtClean="0"/>
              <a:t>Треба прилагодити дозирање лекова који се излучују преко бубрега пошто се њихове концектрације у крви, због оштећења бубрега, одржавају на вишем нивоу у дужем временском периоду него код здравих особа.</a:t>
            </a:r>
            <a:endParaRPr lang="en-US" sz="2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Пацијенти са трансплатираним бубрегом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133" y="1853418"/>
            <a:ext cx="6084277" cy="4525963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И за ове пацијенте се саветује превентивна примена антибиотика, а терапија стероидима трпи измене у зависности од опсега стоматолошке интервенције и процењеног стреса који се може очекивати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Пацијенти лечени применом радиотерапије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Пацијенти са малигним обољењима могу да представљају пацијенте ризика у стоматолошкој пракси због начина лечења основне болести, а не због малигне болести каква јесте.</a:t>
            </a:r>
          </a:p>
          <a:p>
            <a:r>
              <a:rPr lang="sr-Cyrl-RS" sz="2400" dirty="0" smtClean="0"/>
              <a:t>Пацијенти лечени применом радиотерапије су пацијенти ризика у стоматологији само ако је радиотерапија вршена </a:t>
            </a:r>
          </a:p>
          <a:p>
            <a:pPr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                                                       </a:t>
            </a:r>
            <a:r>
              <a:rPr lang="sr-Cyrl-RS" sz="2400" dirty="0" smtClean="0"/>
              <a:t>орофацијалној регији или ако </a:t>
            </a:r>
          </a:p>
          <a:p>
            <a:pPr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                                                       </a:t>
            </a:r>
            <a:r>
              <a:rPr lang="sr-Cyrl-RS" sz="2400" dirty="0" smtClean="0"/>
              <a:t>је делимично или у </a:t>
            </a:r>
          </a:p>
          <a:p>
            <a:pPr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                                                       </a:t>
            </a:r>
            <a:r>
              <a:rPr lang="sr-Cyrl-RS" sz="2400" dirty="0" smtClean="0"/>
              <a:t>потпуности била обухваћена </a:t>
            </a:r>
          </a:p>
          <a:p>
            <a:pPr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                                                       </a:t>
            </a:r>
            <a:r>
              <a:rPr lang="sr-Cyrl-RS" sz="2400" dirty="0" smtClean="0"/>
              <a:t>пољем зрачења!</a:t>
            </a:r>
          </a:p>
          <a:p>
            <a:endParaRPr lang="sr-Cyrl-RS" sz="2400" dirty="0" smtClean="0"/>
          </a:p>
          <a:p>
            <a:endParaRPr lang="en-US" sz="2400" dirty="0"/>
          </a:p>
        </p:txBody>
      </p:sp>
      <p:pic>
        <p:nvPicPr>
          <p:cNvPr id="4" name="Picture 3" descr="IMRT_HNS_Pull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080" y="4029807"/>
            <a:ext cx="371475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Код оваквих пацијената се врши стоматолошко збрињавање ПРЕ почетка радиотерапије. Посебна опасност постоји ако се укаже потреба за екстракцијом зуба у постадијационом периоду због компромитоване циркулације у коштаном ткиву па може настати радијациони остеомијелитис. </a:t>
            </a:r>
          </a:p>
          <a:p>
            <a:r>
              <a:rPr lang="sr-Cyrl-RS" sz="2400" dirty="0" smtClean="0"/>
              <a:t>У тим случајевима се у превентивне мере ординира антибиотска заштита један дан пре и седам дана после интервенције. Најбоље је ординирати клиндамицин јер пенетрира у кошано ткиво.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Пацијенти лечени применом хемиотерапије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9717" y="1642403"/>
            <a:ext cx="5254283" cy="4525963"/>
          </a:xfrm>
        </p:spPr>
        <p:txBody>
          <a:bodyPr>
            <a:normAutofit lnSpcReduction="10000"/>
          </a:bodyPr>
          <a:lstStyle/>
          <a:p>
            <a:r>
              <a:rPr lang="sr-Cyrl-RS" sz="2400" dirty="0" smtClean="0"/>
              <a:t>Ови пацијенти представљају пацијенте ризика без обзира на локализацију тумора, пошто су њени ефекти системског карактера.</a:t>
            </a:r>
          </a:p>
          <a:p>
            <a:r>
              <a:rPr lang="sr-Cyrl-RS" sz="2400" dirty="0" smtClean="0"/>
              <a:t>Како су и ови пацијенти склони инфекцијама и код њих је потребна примена антибиотика уколико се раде крваве стоматолошке интервенције. </a:t>
            </a:r>
          </a:p>
          <a:p>
            <a:r>
              <a:rPr lang="sr-Cyrl-RS" sz="2400" dirty="0" smtClean="0"/>
              <a:t>Уколико је могуће, интервенцију треба планирати око три недеље после завршетка претходног циклуса.</a:t>
            </a:r>
            <a:endParaRPr lang="en-US" sz="2400" dirty="0"/>
          </a:p>
        </p:txBody>
      </p:sp>
      <p:pic>
        <p:nvPicPr>
          <p:cNvPr id="4" name="Picture 3" descr="chemotherapy-infusion-for-breast-cancer-430564-01-b7259218dd4c48e08d0f63888eb06d7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083" y="2110151"/>
            <a:ext cx="3664636" cy="3587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AIDS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AIDS (Acquired Immune Deficiency Syndrome)</a:t>
            </a:r>
            <a:r>
              <a:rPr lang="sr-Cyrl-RS" sz="2400" dirty="0" smtClean="0"/>
              <a:t> је болест коју изазива вирус хумане имунидефијенције који пипада групи ретровируса.</a:t>
            </a:r>
          </a:p>
          <a:p>
            <a:r>
              <a:rPr lang="sr-Cyrl-RS" sz="2400" dirty="0" smtClean="0"/>
              <a:t>Стоматолошки аспекти рада с пацијентима са имунодефицијенцијом уопште, па тако и за </a:t>
            </a:r>
            <a:r>
              <a:rPr lang="en-US" sz="2400" dirty="0" smtClean="0"/>
              <a:t>AIDS</a:t>
            </a:r>
            <a:r>
              <a:rPr lang="sr-Cyrl-RS" sz="2400" dirty="0" smtClean="0"/>
              <a:t>, подразумева обавезну антибиотску заштиту при извођењу било каквих крвавих стоматолошких интервенција.</a:t>
            </a:r>
            <a:endParaRPr lang="en-US" sz="2400" dirty="0"/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893" y="4401430"/>
            <a:ext cx="285750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2000"/>
            <a:lum/>
          </a:blip>
          <a:srcRect/>
          <a:stretch>
            <a:fillRect l="-22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5289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Под</a:t>
            </a:r>
            <a:r>
              <a:rPr lang="sr-Cyrl-RS" sz="2400" dirty="0" smtClean="0">
                <a:latin typeface="+mj-lt"/>
              </a:rPr>
              <a:t> појмом ,,пацијент ризика” у стоматолошкој ординацији подразумева се пацијент чије је опште здравствено стање у тој мери угрожено да би и уобичајена стоматолошка интервенција могла да га доведе до додатног погоршања ако се не би предузеле одговарајуће мере предустрожности у виду антибиотске профилаксе.</a:t>
            </a:r>
          </a:p>
          <a:p>
            <a:endParaRPr lang="sr-Cyrl-RS" sz="2400" dirty="0" smtClean="0">
              <a:latin typeface="+mj-lt"/>
            </a:endParaRPr>
          </a:p>
          <a:p>
            <a:r>
              <a:rPr lang="sr-Cyrl-RS" sz="2400" dirty="0" smtClean="0">
                <a:latin typeface="+mj-lt"/>
              </a:rPr>
              <a:t>Другим речима, то су пацијенти који услед већ нарушеног здравља због постојања неке хроничне болести захтвају посебну опрезност, јер последице некад могу да буду веома озбиљне, угрожаввајући живот пацијенту.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uidelines-for-antibiotic-prophylaxis-prior-to-dental-treatment-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59434" y="0"/>
            <a:ext cx="9303434" cy="6977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658" y="587326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Да би се ризик од погоршања основне болести свео на минимум, неопходно је да се пре интервенције изврши детаљно узимање анамнестичких података и свеобухватни клинички преглед, који обавезно треба поткрепити и потребним лабораторијским налазима.</a:t>
            </a:r>
            <a:endParaRPr lang="en-US" sz="2400" dirty="0"/>
          </a:p>
        </p:txBody>
      </p:sp>
      <p:pic>
        <p:nvPicPr>
          <p:cNvPr id="4" name="Picture 3" descr="medical-history-private-dentist-edinburgh-1200x5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3723" y="2839503"/>
            <a:ext cx="7160455" cy="3371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Инфаркт миокарда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Код пацијената који су прележали инфаркт миокарда, треба обратити пажњу колико је времена протекло. У просеку је потребно око 6 месеци да миомалација ожиљно зарасте. У овом периоду треба избегавати крваве стоматолошке захвате.</a:t>
            </a:r>
          </a:p>
          <a:p>
            <a:r>
              <a:rPr lang="sr-Cyrl-RS" sz="2400" dirty="0" smtClean="0"/>
              <a:t>Уколико је неопходно и неодложно да се таква интервенција обави, потребна је сагласност кардиолога и антибиотска профилакса.</a:t>
            </a:r>
            <a:endParaRPr lang="en-US" sz="2400" dirty="0"/>
          </a:p>
        </p:txBody>
      </p:sp>
      <p:pic>
        <p:nvPicPr>
          <p:cNvPr id="4" name="Picture 3" descr="normalni-ek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21469"/>
            <a:ext cx="9144000" cy="2136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Бактеријски ендокардитис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Субакутни бактеријски ендокардитис  (СБЕ) је озбиљно обољење проузроковано бактеријама. Најчешћи проузроковач је </a:t>
            </a:r>
            <a:r>
              <a:rPr lang="en-US" sz="2400" i="1" dirty="0" smtClean="0"/>
              <a:t>Streptococcus </a:t>
            </a:r>
            <a:r>
              <a:rPr lang="en-US" sz="2400" i="1" dirty="0" err="1" smtClean="0"/>
              <a:t>viridans</a:t>
            </a:r>
            <a:r>
              <a:rPr lang="en-US" sz="2400" dirty="0" smtClean="0"/>
              <a:t>, </a:t>
            </a:r>
            <a:r>
              <a:rPr lang="sr-Cyrl-RS" sz="2400" dirty="0" smtClean="0"/>
              <a:t>због чега је профилакса највише и усмерена против ове бактерије. </a:t>
            </a:r>
          </a:p>
          <a:p>
            <a:r>
              <a:rPr lang="sr-Cyrl-RS" sz="2400" dirty="0" smtClean="0"/>
              <a:t>                                                                Сматра се да 6 – 10 % </a:t>
            </a:r>
          </a:p>
          <a:p>
            <a:pPr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                                                               СБЕ настаје као      </a:t>
            </a:r>
          </a:p>
          <a:p>
            <a:pPr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                                                               последица стоматолошке </a:t>
            </a:r>
          </a:p>
          <a:p>
            <a:pPr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                                                               интервенције, обично у </a:t>
            </a:r>
          </a:p>
          <a:p>
            <a:pPr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                                                               периоду 3 месеца после                </a:t>
            </a:r>
          </a:p>
          <a:p>
            <a:pPr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                                                                ње. </a:t>
            </a:r>
          </a:p>
        </p:txBody>
      </p:sp>
      <p:pic>
        <p:nvPicPr>
          <p:cNvPr id="4" name="Picture 3" descr="Endocarditis-aortic-valve-bacter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302" y="3161365"/>
            <a:ext cx="4537610" cy="3492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16523" y="513789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sr-Cyrl-RS" sz="2400" dirty="0" smtClean="0"/>
              <a:t>Дентогени СБЕ је скоро увек проузокован бактеријама ниске вируленције које субакутно оштећују већ претходно ледиран ендокард.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4031" y="1642403"/>
            <a:ext cx="3650565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000" dirty="0" smtClean="0"/>
              <a:t>      После крваве стоматолошке интервенције, којом се отварају крви судови, долази до транзиторне бактеријемије која траје око 10 минута. Тако микроогранизми нормалне оралне флоре, путем отворених крвих судова, доспевају у општу циркулацију и ако је ендокард претходно оштећен, могу изазвати СБЕ.</a:t>
            </a:r>
            <a:endParaRPr lang="en-US" sz="2000" dirty="0"/>
          </a:p>
        </p:txBody>
      </p:sp>
      <p:pic>
        <p:nvPicPr>
          <p:cNvPr id="4" name="Picture 3" descr="microorganisms-09-01218-g0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015" y="1764962"/>
            <a:ext cx="4802134" cy="4256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Diabetes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melitus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Превентивна употреба антибиотика нема посебног оправдања код ових пацијената, изузев пацијената са </a:t>
            </a:r>
            <a:r>
              <a:rPr lang="sr-Cyrl-RS" sz="2400" b="1" dirty="0" smtClean="0"/>
              <a:t>ацетонуријом</a:t>
            </a:r>
            <a:r>
              <a:rPr lang="sr-Cyrl-RS" sz="2400" dirty="0" smtClean="0"/>
              <a:t>, пошто је функција неутрофила озбиљно оштећена.</a:t>
            </a:r>
          </a:p>
          <a:p>
            <a:r>
              <a:rPr lang="sr-Cyrl-RS" sz="2400" dirty="0" smtClean="0"/>
              <a:t>Наравно,  то с е не односи на уобичајено лечење антибиотицима у случајевима настанка инфекије. </a:t>
            </a:r>
            <a:endParaRPr lang="en-US" sz="2400" dirty="0"/>
          </a:p>
        </p:txBody>
      </p:sp>
      <p:pic>
        <p:nvPicPr>
          <p:cNvPr id="4" name="Picture 3" descr="Diabetes-Mellitu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6602" y="3938955"/>
            <a:ext cx="4426125" cy="2667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Адисонова болест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480" y="1280160"/>
            <a:ext cx="5303520" cy="5275385"/>
          </a:xfrm>
        </p:spPr>
        <p:txBody>
          <a:bodyPr>
            <a:normAutofit fontScale="92500"/>
          </a:bodyPr>
          <a:lstStyle/>
          <a:p>
            <a:r>
              <a:rPr lang="sr-Cyrl-RS" sz="2400" dirty="0" smtClean="0"/>
              <a:t>Инсуфицијенција надбубрега (Адисонова болест) је у већини случајева проузрокована идиопатском деструкцијом кортекса надбубрежне жлезде на ауоимуној основи. </a:t>
            </a:r>
          </a:p>
          <a:p>
            <a:r>
              <a:rPr lang="sr-Cyrl-RS" sz="2400" dirty="0" smtClean="0"/>
              <a:t>Код ових пацијената је смањена отпорност на инфекцију. Пошто се Адисонова болест карактерише и смањеним лучењем кортизола,  стресним ситуацијама, као што је стоматолошка интервенција, треба применити и додатне дозе кортикостероида (у консултацији са ендокринологом) као и антибиотску профилаксу.</a:t>
            </a:r>
            <a:endParaRPr lang="en-US" sz="2400" dirty="0"/>
          </a:p>
        </p:txBody>
      </p:sp>
      <p:pic>
        <p:nvPicPr>
          <p:cNvPr id="4" name="Picture 3" descr="Addisons_Disea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100" y="1474175"/>
            <a:ext cx="3235568" cy="4975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854</Words>
  <Application>Microsoft Office PowerPoint</Application>
  <PresentationFormat>On-screen Show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СТОМАТОЛОШКЕ ИНТЕРВЕНЦИЈЕ И ОБОЉЕЊА КОД КОЈИХ ЈЕ ИНДИКОВАНА ПРИМЕНА АНТИБИОТИКА</vt:lpstr>
      <vt:lpstr>Slide 2</vt:lpstr>
      <vt:lpstr>Slide 3</vt:lpstr>
      <vt:lpstr>Slide 4</vt:lpstr>
      <vt:lpstr>Инфаркт миокарда</vt:lpstr>
      <vt:lpstr>Бактеријски ендокардитис</vt:lpstr>
      <vt:lpstr>Дентогени СБЕ је скоро увек проузокован бактеријама ниске вируленције које субакутно оштећују већ претходно ледиран ендокард. </vt:lpstr>
      <vt:lpstr>Diabetes melitus</vt:lpstr>
      <vt:lpstr>Адисонова болест</vt:lpstr>
      <vt:lpstr>Хронична бубрежна инсуфицијенција</vt:lpstr>
      <vt:lpstr>Пацијенти на хемодијализи</vt:lpstr>
      <vt:lpstr>Slide 12</vt:lpstr>
      <vt:lpstr>Пацијенти са трансплатираним бубрегом</vt:lpstr>
      <vt:lpstr>Пацијенти лечени применом радиотерапије</vt:lpstr>
      <vt:lpstr>Slide 15</vt:lpstr>
      <vt:lpstr>Пацијенти лечени применом хемиотерапије</vt:lpstr>
      <vt:lpstr>AIDS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СТОМАТОЛОШКЕ ИНТЕРВЕНЦИЈЕ И ОБОЉЕЊА КОД КОЈИХ ЈЕ ИНДИКОВАНА ПРИМЕНА АНТИБИОТИКА</dc:title>
  <dc:creator>MARIJANA</dc:creator>
  <cp:lastModifiedBy>MARIJANA</cp:lastModifiedBy>
  <cp:revision>13</cp:revision>
  <dcterms:created xsi:type="dcterms:W3CDTF">2024-02-01T01:40:27Z</dcterms:created>
  <dcterms:modified xsi:type="dcterms:W3CDTF">2024-02-01T03:35:57Z</dcterms:modified>
</cp:coreProperties>
</file>